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1" r:id="rId2"/>
    <p:sldId id="319" r:id="rId3"/>
    <p:sldId id="322" r:id="rId4"/>
    <p:sldId id="320" r:id="rId5"/>
    <p:sldId id="321" r:id="rId6"/>
    <p:sldId id="324" r:id="rId7"/>
    <p:sldId id="269" r:id="rId8"/>
  </p:sldIdLst>
  <p:sldSz cx="9144000" cy="5143500" type="screen16x9"/>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oxcroft, Cheryl (Prof) (Summerstrand Campus South)" initials="FC((CS" lastIdx="3" clrIdx="0">
    <p:extLst>
      <p:ext uri="{19B8F6BF-5375-455C-9EA6-DF929625EA0E}">
        <p15:presenceInfo xmlns:p15="http://schemas.microsoft.com/office/powerpoint/2012/main" userId="S-1-5-21-2413616896-2787633659-1573850612-27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027"/>
    <a:srgbClr val="FEC000"/>
    <a:srgbClr val="57BCE9"/>
    <a:srgbClr val="9B221F"/>
    <a:srgbClr val="003057"/>
    <a:srgbClr val="F14F12"/>
    <a:srgbClr val="6C2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44" d="100"/>
          <a:sy n="144" d="100"/>
        </p:scale>
        <p:origin x="654" y="114"/>
      </p:cViewPr>
      <p:guideLst>
        <p:guide orient="horz" pos="1620"/>
        <p:guide pos="2880"/>
      </p:guideLst>
    </p:cSldViewPr>
  </p:slideViewPr>
  <p:notesTextViewPr>
    <p:cViewPr>
      <p:scale>
        <a:sx n="3" d="2"/>
        <a:sy n="3" d="2"/>
      </p:scale>
      <p:origin x="0" y="0"/>
    </p:cViewPr>
  </p:notesTextViewPr>
  <p:sorterViewPr>
    <p:cViewPr>
      <p:scale>
        <a:sx n="100" d="100"/>
        <a:sy n="100" d="100"/>
      </p:scale>
      <p:origin x="0" y="-49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Kambale\Downloads\MYPE_report_tables_%202017.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solidFill>
                  <a:srgbClr val="C00000"/>
                </a:solidFill>
              </a:rPr>
              <a:t>Youth (15 - 24) unemployment rate  remained high (52.5%) in the</a:t>
            </a:r>
            <a:r>
              <a:rPr lang="en-US" sz="1600" b="1" baseline="0" dirty="0">
                <a:solidFill>
                  <a:srgbClr val="C00000"/>
                </a:solidFill>
              </a:rPr>
              <a:t> first quarter of 2018</a:t>
            </a:r>
            <a:endParaRPr lang="en-US" sz="1600" b="1" dirty="0">
              <a:solidFill>
                <a:srgbClr val="C00000"/>
              </a:solidFill>
            </a:endParaRP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'[MYPE_report_tables_ 2017.xlsx]Sheet12'!$M$11</c:f>
              <c:strCache>
                <c:ptCount val="1"/>
                <c:pt idx="0">
                  <c:v>Unemployment rate</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'[MYPE_report_tables_ 2017.xlsx]Sheet12'!$L$12:$L$17</c:f>
              <c:strCache>
                <c:ptCount val="6"/>
                <c:pt idx="0">
                  <c:v>15 - 24</c:v>
                </c:pt>
                <c:pt idx="1">
                  <c:v>25 - 34</c:v>
                </c:pt>
                <c:pt idx="2">
                  <c:v>35 - 44</c:v>
                </c:pt>
                <c:pt idx="3">
                  <c:v>45 - 54</c:v>
                </c:pt>
                <c:pt idx="4">
                  <c:v>55 - 64</c:v>
                </c:pt>
                <c:pt idx="5">
                  <c:v>Total (15 - 64)</c:v>
                </c:pt>
              </c:strCache>
            </c:strRef>
          </c:cat>
          <c:val>
            <c:numRef>
              <c:f>'[MYPE_report_tables_ 2017.xlsx]Sheet12'!$M$12:$M$17</c:f>
              <c:numCache>
                <c:formatCode>0.0%</c:formatCode>
                <c:ptCount val="6"/>
                <c:pt idx="0">
                  <c:v>0.52400000000000002</c:v>
                </c:pt>
                <c:pt idx="1">
                  <c:v>0.33</c:v>
                </c:pt>
                <c:pt idx="2">
                  <c:v>0.20899999999999999</c:v>
                </c:pt>
                <c:pt idx="3">
                  <c:v>0.161</c:v>
                </c:pt>
                <c:pt idx="4">
                  <c:v>8.8999999999999996E-2</c:v>
                </c:pt>
                <c:pt idx="5">
                  <c:v>0.26700000000000002</c:v>
                </c:pt>
              </c:numCache>
            </c:numRef>
          </c:val>
          <c:extLst>
            <c:ext xmlns:c16="http://schemas.microsoft.com/office/drawing/2014/chart" uri="{C3380CC4-5D6E-409C-BE32-E72D297353CC}">
              <c16:uniqueId val="{00000000-2265-4ACA-B0B6-BE238F1377E4}"/>
            </c:ext>
          </c:extLst>
        </c:ser>
        <c:dLbls>
          <c:showLegendKey val="0"/>
          <c:showVal val="0"/>
          <c:showCatName val="0"/>
          <c:showSerName val="0"/>
          <c:showPercent val="0"/>
          <c:showBubbleSize val="0"/>
        </c:dLbls>
        <c:gapWidth val="219"/>
        <c:overlap val="-27"/>
        <c:axId val="640621000"/>
        <c:axId val="640619360"/>
      </c:barChart>
      <c:catAx>
        <c:axId val="64062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640619360"/>
        <c:crosses val="autoZero"/>
        <c:auto val="1"/>
        <c:lblAlgn val="ctr"/>
        <c:lblOffset val="100"/>
        <c:noMultiLvlLbl val="0"/>
      </c:catAx>
      <c:valAx>
        <c:axId val="640619360"/>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crossAx val="6406210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solidFill>
        <a:schemeClr val="accent1">
          <a:shade val="5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03C10D-2F03-4C14-A60A-33B116B82DD7}" type="datetimeFigureOut">
              <a:rPr lang="en-US" smtClean="0"/>
              <a:t>30-Jul-18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39D061-035B-42D6-BEDA-39FB8A09F805}" type="slidenum">
              <a:rPr lang="en-US" smtClean="0"/>
              <a:t>‹#›</a:t>
            </a:fld>
            <a:endParaRPr lang="en-US"/>
          </a:p>
        </p:txBody>
      </p:sp>
    </p:spTree>
    <p:extLst>
      <p:ext uri="{BB962C8B-B14F-4D97-AF65-F5344CB8AC3E}">
        <p14:creationId xmlns:p14="http://schemas.microsoft.com/office/powerpoint/2010/main" val="144832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1588"/>
            <a:ext cx="9144000" cy="5145088"/>
          </a:xfrm>
          <a:prstGeom prst="rect">
            <a:avLst/>
          </a:prstGeom>
          <a:solidFill>
            <a:srgbClr val="00102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5"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79700" y="744538"/>
            <a:ext cx="3789363"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11560" y="2787774"/>
            <a:ext cx="7848872" cy="486054"/>
          </a:xfrm>
        </p:spPr>
        <p:txBody>
          <a:bodyPr/>
          <a:lstStyle>
            <a:lvl1pPr algn="ctr">
              <a:defRPr sz="3600">
                <a:solidFill>
                  <a:schemeClr val="bg1"/>
                </a:solidFill>
              </a:defRPr>
            </a:lvl1pPr>
          </a:lstStyle>
          <a:p>
            <a:r>
              <a:rPr lang="en-GB" dirty="0"/>
              <a:t>Click to edit Master title style</a:t>
            </a:r>
          </a:p>
        </p:txBody>
      </p:sp>
      <p:sp>
        <p:nvSpPr>
          <p:cNvPr id="3075" name="Rectangle 3"/>
          <p:cNvSpPr>
            <a:spLocks noGrp="1" noChangeArrowheads="1"/>
          </p:cNvSpPr>
          <p:nvPr>
            <p:ph type="subTitle" idx="1"/>
          </p:nvPr>
        </p:nvSpPr>
        <p:spPr>
          <a:xfrm>
            <a:off x="611560" y="3381840"/>
            <a:ext cx="7848872" cy="1458218"/>
          </a:xfrm>
        </p:spPr>
        <p:txBody>
          <a:bodyPr/>
          <a:lstStyle>
            <a:lvl1pPr marL="0" indent="0" algn="ctr">
              <a:buFont typeface="Wingdings" pitchFamily="2" charset="2"/>
              <a:buNone/>
              <a:defRPr>
                <a:solidFill>
                  <a:schemeClr val="bg1"/>
                </a:solidFill>
              </a:defRPr>
            </a:lvl1pPr>
          </a:lstStyle>
          <a:p>
            <a:r>
              <a:rPr lang="en-GB" dirty="0"/>
              <a:t>Click to edit Master subtitle style</a:t>
            </a:r>
          </a:p>
        </p:txBody>
      </p:sp>
    </p:spTree>
    <p:extLst>
      <p:ext uri="{BB962C8B-B14F-4D97-AF65-F5344CB8AC3E}">
        <p14:creationId xmlns:p14="http://schemas.microsoft.com/office/powerpoint/2010/main" val="136909251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67397" y="303498"/>
            <a:ext cx="8128527" cy="594122"/>
          </a:xfrm>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67545" y="1113589"/>
            <a:ext cx="8136904" cy="3481034"/>
          </a:xfrm>
        </p:spPr>
        <p:txBody>
          <a:bodyPr vert="eaVert"/>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6176898"/>
      </p:ext>
    </p:extLst>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905" y="249493"/>
            <a:ext cx="2018551" cy="43451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67546" y="249493"/>
            <a:ext cx="5913947" cy="4345130"/>
          </a:xfrm>
        </p:spPr>
        <p:txBody>
          <a:bodyPr vert="eaVert"/>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38567279"/>
      </p:ext>
    </p:extLst>
  </p:cSld>
  <p:clrMapOvr>
    <a:masterClrMapping/>
  </p:clrMapOvr>
  <p:transition spd="slow">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ference Slide">
    <p:spTree>
      <p:nvGrpSpPr>
        <p:cNvPr id="1" name=""/>
        <p:cNvGrpSpPr/>
        <p:nvPr/>
      </p:nvGrpSpPr>
      <p:grpSpPr>
        <a:xfrm>
          <a:off x="0" y="0"/>
          <a:ext cx="0" cy="0"/>
          <a:chOff x="0" y="0"/>
          <a:chExt cx="0" cy="0"/>
        </a:xfrm>
      </p:grpSpPr>
      <p:sp>
        <p:nvSpPr>
          <p:cNvPr id="3" name="Rectangle 2"/>
          <p:cNvSpPr>
            <a:spLocks noChangeArrowheads="1"/>
          </p:cNvSpPr>
          <p:nvPr userDrawn="1"/>
        </p:nvSpPr>
        <p:spPr bwMode="auto">
          <a:xfrm>
            <a:off x="0" y="-1588"/>
            <a:ext cx="9144000" cy="5191126"/>
          </a:xfrm>
          <a:prstGeom prst="rect">
            <a:avLst/>
          </a:prstGeom>
          <a:solidFill>
            <a:srgbClr val="FEC00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defRPr/>
            </a:pPr>
            <a:endParaRPr lang="en-US" dirty="0">
              <a:solidFill>
                <a:schemeClr val="lt1"/>
              </a:solidFill>
              <a:latin typeface="+mn-lt"/>
              <a:ea typeface="+mn-ea"/>
            </a:endParaRPr>
          </a:p>
        </p:txBody>
      </p:sp>
      <p:sp>
        <p:nvSpPr>
          <p:cNvPr id="4" name="Text Placeholder 8"/>
          <p:cNvSpPr>
            <a:spLocks noGrp="1"/>
          </p:cNvSpPr>
          <p:nvPr>
            <p:ph type="body" sz="quarter" idx="10"/>
          </p:nvPr>
        </p:nvSpPr>
        <p:spPr>
          <a:xfrm>
            <a:off x="2405064" y="239776"/>
            <a:ext cx="4376737" cy="4748870"/>
          </a:xfrm>
          <a:prstGeom prst="rect">
            <a:avLst/>
          </a:prstGeom>
        </p:spPr>
        <p:txBody>
          <a:bodyPr tIns="0" bIns="748800" anchor="ctr" anchorCtr="1"/>
          <a:lstStyle>
            <a:lvl1pPr marL="0" indent="0" algn="l">
              <a:lnSpc>
                <a:spcPct val="100000"/>
              </a:lnSpc>
              <a:spcBef>
                <a:spcPts val="0"/>
              </a:spcBef>
              <a:spcAft>
                <a:spcPts val="0"/>
              </a:spcAft>
              <a:buFontTx/>
              <a:buNone/>
              <a:defRPr>
                <a:solidFill>
                  <a:schemeClr val="bg1"/>
                </a:solidFill>
                <a:latin typeface="Avenir Medium"/>
                <a:cs typeface="Avenir Medium"/>
              </a:defRPr>
            </a:lvl1pPr>
          </a:lstStyle>
          <a:p>
            <a:pPr lvl="0"/>
            <a:r>
              <a:rPr lang="en-GB" smtClean="0"/>
              <a:t>Click to edit Master text styles</a:t>
            </a:r>
          </a:p>
          <a:p>
            <a:pPr lvl="1"/>
            <a:r>
              <a:rPr lang="en-GB" smtClean="0"/>
              <a:t>Second level</a:t>
            </a:r>
          </a:p>
        </p:txBody>
      </p:sp>
    </p:spTree>
    <p:extLst>
      <p:ext uri="{BB962C8B-B14F-4D97-AF65-F5344CB8AC3E}">
        <p14:creationId xmlns:p14="http://schemas.microsoft.com/office/powerpoint/2010/main" val="1665994641"/>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p:cNvSpPr/>
          <p:nvPr userDrawn="1"/>
        </p:nvSpPr>
        <p:spPr>
          <a:xfrm>
            <a:off x="-339725" y="-192088"/>
            <a:ext cx="9823450" cy="5527676"/>
          </a:xfrm>
          <a:prstGeom prst="rect">
            <a:avLst/>
          </a:prstGeom>
          <a:solidFill>
            <a:srgbClr val="001027"/>
          </a:solidFill>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4" name="Text Placeholder 8"/>
          <p:cNvSpPr>
            <a:spLocks noGrp="1"/>
          </p:cNvSpPr>
          <p:nvPr>
            <p:ph type="body" sz="quarter" idx="10"/>
          </p:nvPr>
        </p:nvSpPr>
        <p:spPr>
          <a:xfrm>
            <a:off x="2405064" y="725984"/>
            <a:ext cx="4376737" cy="4262661"/>
          </a:xfrm>
          <a:prstGeom prst="rect">
            <a:avLst/>
          </a:prstGeom>
        </p:spPr>
        <p:txBody>
          <a:bodyPr tIns="0" bIns="748800" anchor="ctr" anchorCtr="1"/>
          <a:lstStyle>
            <a:lvl1pPr marL="0" indent="0" algn="l">
              <a:lnSpc>
                <a:spcPct val="100000"/>
              </a:lnSpc>
              <a:spcBef>
                <a:spcPts val="0"/>
              </a:spcBef>
              <a:spcAft>
                <a:spcPts val="0"/>
              </a:spcAft>
              <a:buFontTx/>
              <a:buNone/>
              <a:defRPr sz="3200">
                <a:solidFill>
                  <a:schemeClr val="bg1"/>
                </a:solidFill>
                <a:latin typeface="Avenir Medium"/>
                <a:cs typeface="Avenir Medium"/>
              </a:defRPr>
            </a:lvl1pPr>
          </a:lstStyle>
          <a:p>
            <a:r>
              <a:rPr lang="en-US" dirty="0" smtClean="0"/>
              <a:t>Thank You</a:t>
            </a:r>
            <a:endParaRPr lang="en-GB" dirty="0"/>
          </a:p>
        </p:txBody>
      </p:sp>
    </p:spTree>
    <p:extLst>
      <p:ext uri="{BB962C8B-B14F-4D97-AF65-F5344CB8AC3E}">
        <p14:creationId xmlns:p14="http://schemas.microsoft.com/office/powerpoint/2010/main" val="4020206814"/>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2" name="Picture 4" descr="Slogan Slide (16-9).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450" y="-30163"/>
            <a:ext cx="9240838" cy="520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1697360"/>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NMU Title Slide">
    <p:bg>
      <p:bgPr>
        <a:solidFill>
          <a:srgbClr val="071B2C"/>
        </a:solidFill>
        <a:effectLst/>
      </p:bgPr>
    </p:bg>
    <p:spTree>
      <p:nvGrpSpPr>
        <p:cNvPr id="1" name=""/>
        <p:cNvGrpSpPr/>
        <p:nvPr/>
      </p:nvGrpSpPr>
      <p:grpSpPr>
        <a:xfrm>
          <a:off x="0" y="0"/>
          <a:ext cx="0" cy="0"/>
          <a:chOff x="0" y="0"/>
          <a:chExt cx="0" cy="0"/>
        </a:xfrm>
      </p:grpSpPr>
      <p:pic>
        <p:nvPicPr>
          <p:cNvPr id="8"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151188" y="792163"/>
            <a:ext cx="28416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28650" y="2601357"/>
            <a:ext cx="7886700" cy="568428"/>
          </a:xfrm>
          <a:prstGeom prst="rect">
            <a:avLst/>
          </a:prstGeom>
        </p:spPr>
        <p:txBody>
          <a:bodyPr>
            <a:normAutofit/>
          </a:bodyPr>
          <a:lstStyle>
            <a:lvl1pPr algn="ctr">
              <a:defRPr sz="2700" b="1">
                <a:solidFill>
                  <a:schemeClr val="bg1"/>
                </a:solidFill>
                <a:latin typeface="Avenir LT 45 Book" panose="020B0503020000020003" pitchFamily="34" charset="0"/>
              </a:defRPr>
            </a:lvl1pPr>
          </a:lstStyle>
          <a:p>
            <a:r>
              <a:rPr lang="en-US" smtClean="0"/>
              <a:t>Click to edit Master title style</a:t>
            </a:r>
            <a:endParaRPr lang="en-ZA" dirty="0"/>
          </a:p>
        </p:txBody>
      </p:sp>
      <p:sp>
        <p:nvSpPr>
          <p:cNvPr id="7" name="Text Placeholder 6"/>
          <p:cNvSpPr>
            <a:spLocks noGrp="1"/>
          </p:cNvSpPr>
          <p:nvPr>
            <p:ph type="body" sz="quarter" idx="13"/>
          </p:nvPr>
        </p:nvSpPr>
        <p:spPr>
          <a:xfrm>
            <a:off x="628650" y="3270709"/>
            <a:ext cx="7886700" cy="322319"/>
          </a:xfrm>
          <a:prstGeom prst="rect">
            <a:avLst/>
          </a:prstGeom>
        </p:spPr>
        <p:txBody>
          <a:bodyPr>
            <a:normAutofit/>
          </a:bodyPr>
          <a:lstStyle>
            <a:lvl1pPr marL="0" indent="0" algn="ctr">
              <a:buNone/>
              <a:defRPr sz="1800" b="1">
                <a:solidFill>
                  <a:schemeClr val="bg1"/>
                </a:solidFill>
                <a:latin typeface="Avenir LT 45 Book" panose="020B0503020000020003" pitchFamily="34" charset="0"/>
              </a:defRPr>
            </a:lvl1pPr>
          </a:lstStyle>
          <a:p>
            <a:pPr lvl="0"/>
            <a:r>
              <a:rPr lang="en-US" smtClean="0"/>
              <a:t>Edit Master text styles</a:t>
            </a:r>
          </a:p>
        </p:txBody>
      </p:sp>
      <p:sp>
        <p:nvSpPr>
          <p:cNvPr id="11" name="Text Placeholder 10"/>
          <p:cNvSpPr>
            <a:spLocks noGrp="1"/>
          </p:cNvSpPr>
          <p:nvPr>
            <p:ph type="body" sz="quarter" idx="15"/>
          </p:nvPr>
        </p:nvSpPr>
        <p:spPr>
          <a:xfrm>
            <a:off x="628650" y="3763934"/>
            <a:ext cx="7886700" cy="274403"/>
          </a:xfrm>
          <a:prstGeom prst="rect">
            <a:avLst/>
          </a:prstGeom>
        </p:spPr>
        <p:txBody>
          <a:bodyPr/>
          <a:lstStyle>
            <a:lvl1pPr marL="0" indent="0" algn="ctr">
              <a:buNone/>
              <a:defRPr sz="1500">
                <a:solidFill>
                  <a:srgbClr val="FEC000"/>
                </a:solidFill>
                <a:latin typeface="Avenir LT 45 Book" panose="020B0503020000020003" pitchFamily="34" charset="0"/>
              </a:defRPr>
            </a:lvl1pPr>
          </a:lstStyle>
          <a:p>
            <a:pPr lvl="0"/>
            <a:r>
              <a:rPr lang="en-US" smtClean="0"/>
              <a:t>Edit Master text styles</a:t>
            </a:r>
          </a:p>
        </p:txBody>
      </p:sp>
      <p:sp>
        <p:nvSpPr>
          <p:cNvPr id="13" name="Text Placeholder 12"/>
          <p:cNvSpPr>
            <a:spLocks noGrp="1"/>
          </p:cNvSpPr>
          <p:nvPr>
            <p:ph type="body" sz="quarter" idx="16"/>
          </p:nvPr>
        </p:nvSpPr>
        <p:spPr>
          <a:xfrm>
            <a:off x="628650" y="4104269"/>
            <a:ext cx="7886700" cy="274403"/>
          </a:xfrm>
          <a:prstGeom prst="rect">
            <a:avLst/>
          </a:prstGeom>
        </p:spPr>
        <p:txBody>
          <a:bodyPr>
            <a:normAutofit/>
          </a:bodyPr>
          <a:lstStyle>
            <a:lvl1pPr marL="0" indent="0" algn="ctr">
              <a:buNone/>
              <a:defRPr sz="1500">
                <a:solidFill>
                  <a:srgbClr val="FEC000"/>
                </a:solidFill>
                <a:latin typeface="Avenir LT 45 Book" panose="020B0503020000020003" pitchFamily="34" charset="0"/>
              </a:defRPr>
            </a:lvl1pPr>
          </a:lstStyle>
          <a:p>
            <a:pPr lvl="0"/>
            <a:r>
              <a:rPr lang="en-US" smtClean="0"/>
              <a:t>Edit Master text styles</a:t>
            </a:r>
          </a:p>
        </p:txBody>
      </p:sp>
      <p:sp>
        <p:nvSpPr>
          <p:cNvPr id="14" name="Text Placeholder 12"/>
          <p:cNvSpPr>
            <a:spLocks noGrp="1"/>
          </p:cNvSpPr>
          <p:nvPr>
            <p:ph type="body" sz="quarter" idx="17"/>
          </p:nvPr>
        </p:nvSpPr>
        <p:spPr>
          <a:xfrm>
            <a:off x="628650" y="4444605"/>
            <a:ext cx="7886700" cy="326304"/>
          </a:xfrm>
          <a:prstGeom prst="rect">
            <a:avLst/>
          </a:prstGeom>
        </p:spPr>
        <p:txBody>
          <a:bodyPr>
            <a:normAutofit/>
          </a:bodyPr>
          <a:lstStyle>
            <a:lvl1pPr marL="0" indent="0" algn="ctr">
              <a:buNone/>
              <a:defRPr sz="1800">
                <a:solidFill>
                  <a:schemeClr val="bg1"/>
                </a:solidFill>
                <a:latin typeface="Avenir LT 45 Book" panose="020B0503020000020003" pitchFamily="34" charset="0"/>
              </a:defRPr>
            </a:lvl1pPr>
          </a:lstStyle>
          <a:p>
            <a:pPr lvl="0"/>
            <a:r>
              <a:rPr lang="en-US" smtClean="0"/>
              <a:t>Edit Master text styles</a:t>
            </a:r>
          </a:p>
        </p:txBody>
      </p:sp>
    </p:spTree>
    <p:extLst>
      <p:ext uri="{BB962C8B-B14F-4D97-AF65-F5344CB8AC3E}">
        <p14:creationId xmlns:p14="http://schemas.microsoft.com/office/powerpoint/2010/main" val="2543411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FEC000"/>
              </a:buClr>
              <a:buSzPct val="80000"/>
              <a:defRPr sz="2000">
                <a:latin typeface="Avenir Book"/>
              </a:defRPr>
            </a:lvl1pPr>
            <a:lvl2pPr>
              <a:buClr>
                <a:srgbClr val="FEC000"/>
              </a:buClr>
              <a:buSzPct val="80000"/>
              <a:defRPr sz="2000">
                <a:latin typeface="Avenir Book"/>
              </a:defRPr>
            </a:lvl2pPr>
            <a:lvl3pPr>
              <a:buClr>
                <a:srgbClr val="FEC000"/>
              </a:buClr>
              <a:buSzPct val="80000"/>
              <a:defRPr sz="2000">
                <a:latin typeface="Avenir Book"/>
              </a:defRPr>
            </a:lvl3pPr>
            <a:lvl4pPr>
              <a:buClr>
                <a:srgbClr val="FEC000"/>
              </a:buClr>
              <a:buSzPct val="80000"/>
              <a:defRPr sz="2000">
                <a:latin typeface="Avenir Book"/>
              </a:defRPr>
            </a:lvl4pPr>
            <a:lvl5pPr>
              <a:buClr>
                <a:srgbClr val="FEC000"/>
              </a:buClr>
              <a:buSzPct val="80000"/>
              <a:defRPr sz="2000">
                <a:latin typeface="Avenir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0646020"/>
      </p:ext>
    </p:extLst>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0" i="0" cap="none"/>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3403829"/>
      </p:ext>
    </p:extLst>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3528" y="303498"/>
            <a:ext cx="8352928" cy="59412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23528" y="1005576"/>
            <a:ext cx="4032572" cy="3589046"/>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1" y="1005576"/>
            <a:ext cx="4176713" cy="3589046"/>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88392860"/>
      </p:ext>
    </p:extLst>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4"/>
            <a:ext cx="4040188" cy="700335"/>
          </a:xfrm>
        </p:spPr>
        <p:txBody>
          <a:bodyPr anchor="ctr"/>
          <a:lstStyle>
            <a:lvl1pPr marL="0" indent="0">
              <a:buNone/>
              <a:defRPr sz="2200" b="0" i="0" baseline="0">
                <a:solidFill>
                  <a:srgbClr val="FEC000"/>
                </a:solidFill>
                <a:latin typeface="Avenir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51670"/>
            <a:ext cx="4040188" cy="2742952"/>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6" y="1151334"/>
            <a:ext cx="4041775" cy="700335"/>
          </a:xfrm>
        </p:spPr>
        <p:txBody>
          <a:bodyPr anchor="ctr"/>
          <a:lstStyle>
            <a:lvl1pPr marL="0" indent="0">
              <a:buNone/>
              <a:defRPr sz="2200" b="0" i="0" baseline="0">
                <a:solidFill>
                  <a:srgbClr val="FEC000"/>
                </a:solidFill>
                <a:latin typeface="Avenir Black"/>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51670"/>
            <a:ext cx="4041775" cy="2742952"/>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2954911"/>
      </p:ext>
    </p:extLst>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414006896"/>
      </p:ext>
    </p:extLst>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694074"/>
      </p:ext>
    </p:extLst>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3" y="465516"/>
            <a:ext cx="2877497" cy="819774"/>
          </a:xfrm>
        </p:spPr>
        <p:txBody>
          <a:bodyPr anchor="t"/>
          <a:lstStyle>
            <a:lvl1pPr algn="l">
              <a:defRPr sz="2200" b="1">
                <a:solidFill>
                  <a:srgbClr val="FEC000"/>
                </a:solidFill>
                <a:latin typeface="Avenir Black"/>
              </a:defRPr>
            </a:lvl1pPr>
          </a:lstStyle>
          <a:p>
            <a:r>
              <a:rPr lang="en-US" smtClean="0"/>
              <a:t>Click to edit Master title style</a:t>
            </a:r>
            <a:endParaRPr lang="en-US"/>
          </a:p>
        </p:txBody>
      </p:sp>
      <p:sp>
        <p:nvSpPr>
          <p:cNvPr id="3" name="Content Placeholder 2"/>
          <p:cNvSpPr>
            <a:spLocks noGrp="1"/>
          </p:cNvSpPr>
          <p:nvPr>
            <p:ph idx="1"/>
          </p:nvPr>
        </p:nvSpPr>
        <p:spPr>
          <a:xfrm>
            <a:off x="3714981" y="465517"/>
            <a:ext cx="4889467" cy="4129106"/>
          </a:xfrm>
        </p:spPr>
        <p:txBody>
          <a:bodyPr/>
          <a:lstStyle>
            <a:lvl1pPr>
              <a:buClr>
                <a:srgbClr val="FEC000"/>
              </a:buClr>
              <a:defRPr sz="2000">
                <a:latin typeface="Avenir Book"/>
              </a:defRPr>
            </a:lvl1pPr>
            <a:lvl2pPr>
              <a:buClr>
                <a:srgbClr val="FEC000"/>
              </a:buClr>
              <a:defRPr sz="2000">
                <a:latin typeface="Avenir Book"/>
              </a:defRPr>
            </a:lvl2pPr>
            <a:lvl3pPr>
              <a:buClr>
                <a:srgbClr val="FEC000"/>
              </a:buClr>
              <a:defRPr sz="2000">
                <a:latin typeface="Avenir Book"/>
              </a:defRPr>
            </a:lvl3pPr>
            <a:lvl4pPr>
              <a:buClr>
                <a:srgbClr val="FEC000"/>
              </a:buClr>
              <a:defRPr sz="2000">
                <a:latin typeface="Avenir Book"/>
              </a:defRPr>
            </a:lvl4pPr>
            <a:lvl5pPr>
              <a:buClr>
                <a:srgbClr val="FEC000"/>
              </a:buClr>
              <a:defRPr sz="2000">
                <a:latin typeface="Avenir Book"/>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39552" y="1285291"/>
            <a:ext cx="2877497" cy="330933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97282310"/>
      </p:ext>
    </p:extLst>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lstStyle>
            <a:lvl1pPr algn="l">
              <a:defRPr sz="2000" b="0" i="0" baseline="0">
                <a:solidFill>
                  <a:srgbClr val="FEC000"/>
                </a:solidFill>
                <a:latin typeface="Avenir Black"/>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7960992"/>
      </p:ext>
    </p:extLst>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3850" y="303213"/>
            <a:ext cx="84963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7" name="Rectangle 3"/>
          <p:cNvSpPr>
            <a:spLocks noGrp="1" noChangeArrowheads="1"/>
          </p:cNvSpPr>
          <p:nvPr>
            <p:ph type="body" idx="1"/>
          </p:nvPr>
        </p:nvSpPr>
        <p:spPr bwMode="auto">
          <a:xfrm>
            <a:off x="323850" y="1112838"/>
            <a:ext cx="8505825" cy="348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p:txBody>
      </p:sp>
      <p:pic>
        <p:nvPicPr>
          <p:cNvPr id="1028" name="Picture 6"/>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4508500"/>
            <a:ext cx="91440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Lst>
  <p:txStyles>
    <p:titleStyle>
      <a:lvl1pPr algn="l" rtl="0" eaLnBrk="0" fontAlgn="base" hangingPunct="0">
        <a:spcBef>
          <a:spcPct val="0"/>
        </a:spcBef>
        <a:spcAft>
          <a:spcPct val="0"/>
        </a:spcAft>
        <a:defRPr sz="4000">
          <a:solidFill>
            <a:srgbClr val="001027"/>
          </a:solidFill>
          <a:latin typeface="Avenir Medium"/>
          <a:ea typeface="ＭＳ Ｐゴシック" charset="0"/>
          <a:cs typeface="+mj-cs"/>
        </a:defRPr>
      </a:lvl1pPr>
      <a:lvl2pPr algn="l" rtl="0" eaLnBrk="0" fontAlgn="base" hangingPunct="0">
        <a:spcBef>
          <a:spcPct val="0"/>
        </a:spcBef>
        <a:spcAft>
          <a:spcPct val="0"/>
        </a:spcAft>
        <a:defRPr sz="4000">
          <a:solidFill>
            <a:srgbClr val="001027"/>
          </a:solidFill>
          <a:latin typeface="Avenir Medium" charset="0"/>
          <a:ea typeface="ＭＳ Ｐゴシック" charset="0"/>
        </a:defRPr>
      </a:lvl2pPr>
      <a:lvl3pPr algn="l" rtl="0" eaLnBrk="0" fontAlgn="base" hangingPunct="0">
        <a:spcBef>
          <a:spcPct val="0"/>
        </a:spcBef>
        <a:spcAft>
          <a:spcPct val="0"/>
        </a:spcAft>
        <a:defRPr sz="4000">
          <a:solidFill>
            <a:srgbClr val="001027"/>
          </a:solidFill>
          <a:latin typeface="Avenir Medium" charset="0"/>
          <a:ea typeface="ＭＳ Ｐゴシック" charset="0"/>
        </a:defRPr>
      </a:lvl3pPr>
      <a:lvl4pPr algn="l" rtl="0" eaLnBrk="0" fontAlgn="base" hangingPunct="0">
        <a:spcBef>
          <a:spcPct val="0"/>
        </a:spcBef>
        <a:spcAft>
          <a:spcPct val="0"/>
        </a:spcAft>
        <a:defRPr sz="4000">
          <a:solidFill>
            <a:srgbClr val="001027"/>
          </a:solidFill>
          <a:latin typeface="Avenir Medium" charset="0"/>
          <a:ea typeface="ＭＳ Ｐゴシック" charset="0"/>
        </a:defRPr>
      </a:lvl4pPr>
      <a:lvl5pPr algn="l" rtl="0" eaLnBrk="0" fontAlgn="base" hangingPunct="0">
        <a:spcBef>
          <a:spcPct val="0"/>
        </a:spcBef>
        <a:spcAft>
          <a:spcPct val="0"/>
        </a:spcAft>
        <a:defRPr sz="4000">
          <a:solidFill>
            <a:srgbClr val="001027"/>
          </a:solidFill>
          <a:latin typeface="Avenir Medium" charset="0"/>
          <a:ea typeface="ＭＳ Ｐゴシック" charset="0"/>
        </a:defRPr>
      </a:lvl5pPr>
      <a:lvl6pPr marL="457200" algn="l" rtl="0" fontAlgn="base">
        <a:spcBef>
          <a:spcPct val="0"/>
        </a:spcBef>
        <a:spcAft>
          <a:spcPct val="0"/>
        </a:spcAft>
        <a:defRPr sz="3200" b="1">
          <a:solidFill>
            <a:schemeClr val="bg1"/>
          </a:solidFill>
          <a:latin typeface="Arial" charset="0"/>
        </a:defRPr>
      </a:lvl6pPr>
      <a:lvl7pPr marL="914400" algn="l" rtl="0" fontAlgn="base">
        <a:spcBef>
          <a:spcPct val="0"/>
        </a:spcBef>
        <a:spcAft>
          <a:spcPct val="0"/>
        </a:spcAft>
        <a:defRPr sz="3200" b="1">
          <a:solidFill>
            <a:schemeClr val="bg1"/>
          </a:solidFill>
          <a:latin typeface="Arial" charset="0"/>
        </a:defRPr>
      </a:lvl7pPr>
      <a:lvl8pPr marL="1371600" algn="l" rtl="0" fontAlgn="base">
        <a:spcBef>
          <a:spcPct val="0"/>
        </a:spcBef>
        <a:spcAft>
          <a:spcPct val="0"/>
        </a:spcAft>
        <a:defRPr sz="3200" b="1">
          <a:solidFill>
            <a:schemeClr val="bg1"/>
          </a:solidFill>
          <a:latin typeface="Arial" charset="0"/>
        </a:defRPr>
      </a:lvl8pPr>
      <a:lvl9pPr marL="1828800" algn="l" rtl="0" fontAlgn="base">
        <a:spcBef>
          <a:spcPct val="0"/>
        </a:spcBef>
        <a:spcAft>
          <a:spcPct val="0"/>
        </a:spcAft>
        <a:defRPr sz="3200" b="1">
          <a:solidFill>
            <a:schemeClr val="bg1"/>
          </a:solidFill>
          <a:latin typeface="Arial" charset="0"/>
        </a:defRPr>
      </a:lvl9pPr>
    </p:titleStyle>
    <p:bodyStyle>
      <a:lvl1pPr marL="173038" indent="-173038" algn="l" rtl="0" eaLnBrk="0" fontAlgn="base" hangingPunct="0">
        <a:spcBef>
          <a:spcPct val="20000"/>
        </a:spcBef>
        <a:spcAft>
          <a:spcPct val="0"/>
        </a:spcAft>
        <a:buClr>
          <a:srgbClr val="FEC000"/>
        </a:buClr>
        <a:buSzPct val="75000"/>
        <a:buFont typeface="Wingdings" panose="05000000000000000000" pitchFamily="2" charset="2"/>
        <a:buChar char="§"/>
        <a:defRPr sz="2000">
          <a:solidFill>
            <a:schemeClr val="tx1"/>
          </a:solidFill>
          <a:latin typeface="Avenir Book"/>
          <a:ea typeface="ＭＳ Ｐゴシック" charset="0"/>
          <a:cs typeface="+mn-cs"/>
        </a:defRPr>
      </a:lvl1pPr>
      <a:lvl2pPr marL="347663" indent="-173038" algn="l" rtl="0" eaLnBrk="0" fontAlgn="base" hangingPunct="0">
        <a:spcBef>
          <a:spcPct val="20000"/>
        </a:spcBef>
        <a:spcAft>
          <a:spcPct val="0"/>
        </a:spcAft>
        <a:buClr>
          <a:srgbClr val="FEC000"/>
        </a:buClr>
        <a:buSzPct val="75000"/>
        <a:buChar char="•"/>
        <a:defRPr sz="2000">
          <a:solidFill>
            <a:schemeClr val="tx1"/>
          </a:solidFill>
          <a:latin typeface="Avenir Book"/>
          <a:ea typeface="ＭＳ Ｐゴシック" charset="0"/>
        </a:defRPr>
      </a:lvl2pPr>
      <a:lvl3pPr marL="547688" indent="-198438" algn="l" rtl="0" eaLnBrk="0" fontAlgn="base" hangingPunct="0">
        <a:spcBef>
          <a:spcPct val="20000"/>
        </a:spcBef>
        <a:spcAft>
          <a:spcPct val="0"/>
        </a:spcAft>
        <a:buClr>
          <a:srgbClr val="FEC000"/>
        </a:buClr>
        <a:buSzPct val="75000"/>
        <a:buFont typeface="Arial" panose="020B0604020202020204" pitchFamily="34" charset="0"/>
        <a:buChar char="-"/>
        <a:defRPr sz="2000">
          <a:solidFill>
            <a:schemeClr val="tx1"/>
          </a:solidFill>
          <a:latin typeface="Avenir Book"/>
          <a:ea typeface="ＭＳ Ｐゴシック" charset="0"/>
        </a:defRPr>
      </a:lvl3pPr>
      <a:lvl4pPr marL="1600200" indent="-228600" algn="l" rtl="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4pPr>
      <a:lvl5pPr marL="2057400" indent="-228600" algn="l" rtl="0" eaLnBrk="0" fontAlgn="base" hangingPunct="0">
        <a:spcBef>
          <a:spcPct val="20000"/>
        </a:spcBef>
        <a:spcAft>
          <a:spcPct val="0"/>
        </a:spcAft>
        <a:buClr>
          <a:srgbClr val="003057"/>
        </a:buClr>
        <a:buFont typeface="Wingdings" panose="05000000000000000000" pitchFamily="2" charset="2"/>
        <a:buChar char="§"/>
        <a:defRPr sz="2400">
          <a:solidFill>
            <a:schemeClr val="tx1"/>
          </a:solidFill>
          <a:latin typeface="+mn-lt"/>
          <a:ea typeface="ＭＳ Ｐゴシック" charset="0"/>
        </a:defRPr>
      </a:lvl5pPr>
      <a:lvl6pPr marL="25146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rgbClr val="003057"/>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Placeholder 5"/>
          <p:cNvSpPr>
            <a:spLocks noGrp="1"/>
          </p:cNvSpPr>
          <p:nvPr>
            <p:ph type="body" sz="quarter" idx="17"/>
          </p:nvPr>
        </p:nvSpPr>
        <p:spPr>
          <a:xfrm>
            <a:off x="628650" y="4703018"/>
            <a:ext cx="7886700" cy="325437"/>
          </a:xfrm>
        </p:spPr>
        <p:txBody>
          <a:bodyPr>
            <a:noAutofit/>
          </a:bodyPr>
          <a:lstStyle/>
          <a:p>
            <a:r>
              <a:rPr lang="en-ZA" altLang="en-US" sz="1600" b="1" dirty="0" smtClean="0">
                <a:ea typeface="ＭＳ Ｐゴシック" panose="020B0600070205080204" pitchFamily="34" charset="-128"/>
              </a:rPr>
              <a:t>LUTHANDO JACK </a:t>
            </a:r>
          </a:p>
        </p:txBody>
      </p:sp>
      <p:sp>
        <p:nvSpPr>
          <p:cNvPr id="2" name="Title 1"/>
          <p:cNvSpPr>
            <a:spLocks noGrp="1"/>
          </p:cNvSpPr>
          <p:nvPr>
            <p:ph type="title"/>
          </p:nvPr>
        </p:nvSpPr>
        <p:spPr>
          <a:xfrm>
            <a:off x="-341634" y="3939901"/>
            <a:ext cx="8856984" cy="648072"/>
          </a:xfrm>
        </p:spPr>
        <p:txBody>
          <a:bodyPr>
            <a:noAutofit/>
          </a:bodyPr>
          <a:lstStyle/>
          <a:p>
            <a:r>
              <a:rPr lang="en-US" sz="2400" dirty="0" smtClean="0"/>
              <a:t>Introducing the Annual Youth Development Convention</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800" b="1" dirty="0" smtClean="0"/>
              <a:t>Reality Check – The Youth Challenge</a:t>
            </a:r>
            <a:endParaRPr lang="en-ZA" sz="2800" b="1" dirty="0"/>
          </a:p>
        </p:txBody>
      </p:sp>
      <p:sp>
        <p:nvSpPr>
          <p:cNvPr id="3" name="Content Placeholder 2"/>
          <p:cNvSpPr>
            <a:spLocks noGrp="1"/>
          </p:cNvSpPr>
          <p:nvPr>
            <p:ph idx="1"/>
          </p:nvPr>
        </p:nvSpPr>
        <p:spPr>
          <a:xfrm>
            <a:off x="179512" y="896938"/>
            <a:ext cx="8784976" cy="3697287"/>
          </a:xfrm>
        </p:spPr>
        <p:style>
          <a:lnRef idx="0">
            <a:schemeClr val="accent2"/>
          </a:lnRef>
          <a:fillRef idx="3">
            <a:schemeClr val="accent2"/>
          </a:fillRef>
          <a:effectRef idx="3">
            <a:schemeClr val="accent2"/>
          </a:effectRef>
          <a:fontRef idx="minor">
            <a:schemeClr val="lt1"/>
          </a:fontRef>
        </p:style>
        <p:txBody>
          <a:bodyPr/>
          <a:lstStyle/>
          <a:p>
            <a:r>
              <a:rPr lang="en-US" dirty="0" smtClean="0"/>
              <a:t>There are about </a:t>
            </a:r>
            <a:r>
              <a:rPr lang="en-US" b="1" dirty="0" smtClean="0"/>
              <a:t>20 million </a:t>
            </a:r>
            <a:r>
              <a:rPr lang="en-US" dirty="0" smtClean="0"/>
              <a:t>youth (ages15-34) in SA</a:t>
            </a:r>
          </a:p>
          <a:p>
            <a:r>
              <a:rPr lang="en-US" dirty="0"/>
              <a:t>T</a:t>
            </a:r>
            <a:r>
              <a:rPr lang="en-US" dirty="0" smtClean="0"/>
              <a:t>hey account for </a:t>
            </a:r>
            <a:r>
              <a:rPr lang="en-US" b="1" dirty="0" smtClean="0"/>
              <a:t>36% </a:t>
            </a:r>
            <a:r>
              <a:rPr lang="en-US" dirty="0" smtClean="0"/>
              <a:t>of the total population. </a:t>
            </a:r>
          </a:p>
          <a:p>
            <a:r>
              <a:rPr lang="en-US" dirty="0" smtClean="0"/>
              <a:t>The SA total population is estimated to be about </a:t>
            </a:r>
            <a:r>
              <a:rPr lang="en-US" b="1" dirty="0" smtClean="0"/>
              <a:t>56 million</a:t>
            </a:r>
            <a:r>
              <a:rPr lang="en-US" dirty="0" smtClean="0"/>
              <a:t>.</a:t>
            </a:r>
          </a:p>
          <a:p>
            <a:r>
              <a:rPr lang="en-US" dirty="0" smtClean="0"/>
              <a:t>Youth unemployment is high</a:t>
            </a:r>
          </a:p>
          <a:p>
            <a:r>
              <a:rPr lang="en-US" dirty="0"/>
              <a:t> </a:t>
            </a:r>
            <a:r>
              <a:rPr lang="en-US" dirty="0" smtClean="0"/>
              <a:t>Educational and health outcomes are not where they are supposed to be.</a:t>
            </a:r>
          </a:p>
          <a:p>
            <a:endParaRPr lang="en-US" dirty="0" smtClean="0"/>
          </a:p>
          <a:p>
            <a:endParaRPr lang="en-US" sz="2800" b="1" dirty="0"/>
          </a:p>
          <a:p>
            <a:pPr marL="0" indent="0" algn="ctr">
              <a:buNone/>
            </a:pPr>
            <a:r>
              <a:rPr lang="en-US" sz="3200" b="1" dirty="0"/>
              <a:t>The key issue is youth inclusion</a:t>
            </a:r>
          </a:p>
          <a:p>
            <a:endParaRPr lang="en-ZA" dirty="0"/>
          </a:p>
        </p:txBody>
      </p:sp>
    </p:spTree>
    <p:extLst>
      <p:ext uri="{BB962C8B-B14F-4D97-AF65-F5344CB8AC3E}">
        <p14:creationId xmlns:p14="http://schemas.microsoft.com/office/powerpoint/2010/main" val="1111455241"/>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C57DFA1-705E-4F31-9A7B-57456404A25E}"/>
              </a:ext>
            </a:extLst>
          </p:cNvPr>
          <p:cNvGraphicFramePr>
            <a:graphicFrameLocks/>
          </p:cNvGraphicFramePr>
          <p:nvPr>
            <p:extLst/>
          </p:nvPr>
        </p:nvGraphicFramePr>
        <p:xfrm>
          <a:off x="193431" y="158261"/>
          <a:ext cx="4086225" cy="29674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Object 2">
            <a:extLst>
              <a:ext uri="{FF2B5EF4-FFF2-40B4-BE49-F238E27FC236}">
                <a16:creationId xmlns:a16="http://schemas.microsoft.com/office/drawing/2014/main" id="{36A30607-03A2-4036-9983-02A38C7A07A6}"/>
              </a:ext>
            </a:extLst>
          </p:cNvPr>
          <p:cNvGraphicFramePr>
            <a:graphicFrameLocks noChangeAspect="1"/>
          </p:cNvGraphicFramePr>
          <p:nvPr>
            <p:extLst/>
          </p:nvPr>
        </p:nvGraphicFramePr>
        <p:xfrm>
          <a:off x="193431" y="3242072"/>
          <a:ext cx="4086225" cy="1807538"/>
        </p:xfrm>
        <a:graphic>
          <a:graphicData uri="http://schemas.openxmlformats.org/presentationml/2006/ole">
            <mc:AlternateContent xmlns:mc="http://schemas.openxmlformats.org/markup-compatibility/2006">
              <mc:Choice xmlns:v="urn:schemas-microsoft-com:vml" Requires="v">
                <p:oleObj spid="_x0000_s1042" name="Worksheet" r:id="rId4" imgW="3703415" imgH="1638360" progId="Excel.Sheet.12">
                  <p:embed/>
                </p:oleObj>
              </mc:Choice>
              <mc:Fallback>
                <p:oleObj name="Worksheet" r:id="rId4" imgW="3703415" imgH="1638360" progId="Excel.Sheet.12">
                  <p:embed/>
                  <p:pic>
                    <p:nvPicPr>
                      <p:cNvPr id="3" name="Object 2">
                        <a:extLst>
                          <a:ext uri="{FF2B5EF4-FFF2-40B4-BE49-F238E27FC236}">
                            <a16:creationId xmlns:a16="http://schemas.microsoft.com/office/drawing/2014/main" id="{36A30607-03A2-4036-9983-02A38C7A07A6}"/>
                          </a:ext>
                        </a:extLst>
                      </p:cNvPr>
                      <p:cNvPicPr/>
                      <p:nvPr/>
                    </p:nvPicPr>
                    <p:blipFill>
                      <a:blip r:embed="rId5"/>
                      <a:stretch>
                        <a:fillRect/>
                      </a:stretch>
                    </p:blipFill>
                    <p:spPr>
                      <a:xfrm>
                        <a:off x="193431" y="3242072"/>
                        <a:ext cx="4086225" cy="1807538"/>
                      </a:xfrm>
                      <a:prstGeom prst="rect">
                        <a:avLst/>
                      </a:prstGeom>
                    </p:spPr>
                  </p:pic>
                </p:oleObj>
              </mc:Fallback>
            </mc:AlternateContent>
          </a:graphicData>
        </a:graphic>
      </p:graphicFrame>
      <p:graphicFrame>
        <p:nvGraphicFramePr>
          <p:cNvPr id="4" name="Object 3">
            <a:extLst>
              <a:ext uri="{FF2B5EF4-FFF2-40B4-BE49-F238E27FC236}">
                <a16:creationId xmlns:a16="http://schemas.microsoft.com/office/drawing/2014/main" id="{DD12B7B1-D3FA-4F02-8545-4F76BBA52249}"/>
              </a:ext>
            </a:extLst>
          </p:cNvPr>
          <p:cNvGraphicFramePr>
            <a:graphicFrameLocks noChangeAspect="1"/>
          </p:cNvGraphicFramePr>
          <p:nvPr>
            <p:extLst/>
          </p:nvPr>
        </p:nvGraphicFramePr>
        <p:xfrm>
          <a:off x="4572001" y="158261"/>
          <a:ext cx="4071467" cy="2884977"/>
        </p:xfrm>
        <a:graphic>
          <a:graphicData uri="http://schemas.openxmlformats.org/presentationml/2006/ole">
            <mc:AlternateContent xmlns:mc="http://schemas.openxmlformats.org/markup-compatibility/2006">
              <mc:Choice xmlns:v="urn:schemas-microsoft-com:vml" Requires="v">
                <p:oleObj spid="_x0000_s1043" name="Worksheet" r:id="rId6" imgW="2903173" imgH="2057400" progId="Excel.Sheet.12">
                  <p:embed/>
                </p:oleObj>
              </mc:Choice>
              <mc:Fallback>
                <p:oleObj name="Worksheet" r:id="rId6" imgW="2903173" imgH="2057400" progId="Excel.Sheet.12">
                  <p:embed/>
                  <p:pic>
                    <p:nvPicPr>
                      <p:cNvPr id="4" name="Object 3">
                        <a:extLst>
                          <a:ext uri="{FF2B5EF4-FFF2-40B4-BE49-F238E27FC236}">
                            <a16:creationId xmlns:a16="http://schemas.microsoft.com/office/drawing/2014/main" id="{DD12B7B1-D3FA-4F02-8545-4F76BBA52249}"/>
                          </a:ext>
                        </a:extLst>
                      </p:cNvPr>
                      <p:cNvPicPr/>
                      <p:nvPr/>
                    </p:nvPicPr>
                    <p:blipFill>
                      <a:blip r:embed="rId7"/>
                      <a:stretch>
                        <a:fillRect/>
                      </a:stretch>
                    </p:blipFill>
                    <p:spPr>
                      <a:xfrm>
                        <a:off x="4572001" y="158261"/>
                        <a:ext cx="4071467" cy="2884977"/>
                      </a:xfrm>
                      <a:prstGeom prst="rect">
                        <a:avLst/>
                      </a:prstGeom>
                    </p:spPr>
                  </p:pic>
                </p:oleObj>
              </mc:Fallback>
            </mc:AlternateContent>
          </a:graphicData>
        </a:graphic>
      </p:graphicFrame>
      <p:sp>
        <p:nvSpPr>
          <p:cNvPr id="5" name="Thought Bubble: Cloud 4">
            <a:extLst>
              <a:ext uri="{FF2B5EF4-FFF2-40B4-BE49-F238E27FC236}">
                <a16:creationId xmlns:a16="http://schemas.microsoft.com/office/drawing/2014/main" id="{E1C34AD1-BD8E-4AB5-9A54-84778B6703EF}"/>
              </a:ext>
            </a:extLst>
          </p:cNvPr>
          <p:cNvSpPr/>
          <p:nvPr/>
        </p:nvSpPr>
        <p:spPr>
          <a:xfrm>
            <a:off x="4788024" y="3363838"/>
            <a:ext cx="3384376" cy="1685772"/>
          </a:xfrm>
          <a:prstGeom prst="cloudCallout">
            <a:avLst>
              <a:gd name="adj1" fmla="val 14573"/>
              <a:gd name="adj2" fmla="val -91548"/>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200" b="1" dirty="0">
                <a:solidFill>
                  <a:schemeClr val="tx1">
                    <a:lumMod val="95000"/>
                    <a:lumOff val="5000"/>
                  </a:schemeClr>
                </a:solidFill>
              </a:rPr>
              <a:t>HUGE CHALLENGE FOR YOUTH (15 – 24) TO BE ABSORBED INTO THE LABOUR MARKET</a:t>
            </a:r>
          </a:p>
          <a:p>
            <a:pPr algn="ctr"/>
            <a:r>
              <a:rPr lang="en-ZA" sz="1200" b="1" dirty="0">
                <a:solidFill>
                  <a:srgbClr val="C00000"/>
                </a:solidFill>
              </a:rPr>
              <a:t>12% Labour absorption rate  </a:t>
            </a:r>
            <a:endParaRPr lang="en-ZA" b="1" dirty="0">
              <a:solidFill>
                <a:srgbClr val="C00000"/>
              </a:solidFill>
            </a:endParaRPr>
          </a:p>
        </p:txBody>
      </p:sp>
      <p:sp>
        <p:nvSpPr>
          <p:cNvPr id="7" name="Speech Bubble: Oval 6">
            <a:extLst>
              <a:ext uri="{FF2B5EF4-FFF2-40B4-BE49-F238E27FC236}">
                <a16:creationId xmlns:a16="http://schemas.microsoft.com/office/drawing/2014/main" id="{38F08236-5F25-4D66-B05E-A511809E1FDA}"/>
              </a:ext>
            </a:extLst>
          </p:cNvPr>
          <p:cNvSpPr/>
          <p:nvPr/>
        </p:nvSpPr>
        <p:spPr>
          <a:xfrm>
            <a:off x="1457325" y="784713"/>
            <a:ext cx="1384789" cy="619858"/>
          </a:xfrm>
          <a:prstGeom prst="wedgeEllipseCallout">
            <a:avLst>
              <a:gd name="adj1" fmla="val -74736"/>
              <a:gd name="adj2" fmla="val -306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This is a challenge</a:t>
            </a:r>
          </a:p>
        </p:txBody>
      </p:sp>
      <p:sp>
        <p:nvSpPr>
          <p:cNvPr id="8" name="Rectangle 7">
            <a:extLst>
              <a:ext uri="{FF2B5EF4-FFF2-40B4-BE49-F238E27FC236}">
                <a16:creationId xmlns:a16="http://schemas.microsoft.com/office/drawing/2014/main" id="{15E38A31-9718-4FDA-8DDE-AD82BF482171}"/>
              </a:ext>
            </a:extLst>
          </p:cNvPr>
          <p:cNvSpPr/>
          <p:nvPr/>
        </p:nvSpPr>
        <p:spPr>
          <a:xfrm>
            <a:off x="790693" y="2948720"/>
            <a:ext cx="2624503" cy="1769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825" b="1" i="1" dirty="0">
                <a:solidFill>
                  <a:schemeClr val="accent6"/>
                </a:solidFill>
              </a:rPr>
              <a:t>Source: Statistics South Africa (QLFS, 2018)</a:t>
            </a:r>
            <a:endParaRPr lang="en-ZA" sz="1050" b="1" i="1" dirty="0">
              <a:solidFill>
                <a:schemeClr val="accent6"/>
              </a:solidFill>
            </a:endParaRPr>
          </a:p>
        </p:txBody>
      </p:sp>
    </p:spTree>
    <p:extLst>
      <p:ext uri="{BB962C8B-B14F-4D97-AF65-F5344CB8AC3E}">
        <p14:creationId xmlns:p14="http://schemas.microsoft.com/office/powerpoint/2010/main" val="528577875"/>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23479"/>
            <a:ext cx="8496300" cy="773460"/>
          </a:xfrm>
        </p:spPr>
        <p:txBody>
          <a:bodyPr/>
          <a:lstStyle/>
          <a:p>
            <a:r>
              <a:rPr lang="en-ZA" sz="2800" b="1" dirty="0" smtClean="0"/>
              <a:t>END GAME</a:t>
            </a:r>
            <a:endParaRPr lang="en-ZA" sz="2800" b="1" dirty="0"/>
          </a:p>
        </p:txBody>
      </p:sp>
      <p:sp>
        <p:nvSpPr>
          <p:cNvPr id="3" name="Content Placeholder 2"/>
          <p:cNvSpPr>
            <a:spLocks noGrp="1"/>
          </p:cNvSpPr>
          <p:nvPr>
            <p:ph idx="1"/>
          </p:nvPr>
        </p:nvSpPr>
        <p:spPr>
          <a:xfrm>
            <a:off x="323850" y="699542"/>
            <a:ext cx="8505825" cy="3894683"/>
          </a:xfrm>
        </p:spPr>
        <p:txBody>
          <a:bodyPr/>
          <a:lstStyle/>
          <a:p>
            <a:pPr algn="just"/>
            <a:r>
              <a:rPr lang="en-US" dirty="0"/>
              <a:t>The NYP 2020 envisions </a:t>
            </a:r>
            <a:r>
              <a:rPr lang="en-US" dirty="0" smtClean="0"/>
              <a:t> “</a:t>
            </a:r>
            <a:r>
              <a:rPr lang="en-US" dirty="0"/>
              <a:t>empowered young people who are able to realise their full potential and understand their roles and responsibilities in making a meaningful contribution to the development of a non-racial, equal, democratic and prosperous South Africa.” </a:t>
            </a:r>
            <a:endParaRPr lang="en-US" dirty="0" smtClean="0"/>
          </a:p>
          <a:p>
            <a:pPr algn="just"/>
            <a:r>
              <a:rPr lang="en-US" dirty="0" smtClean="0"/>
              <a:t>NYP </a:t>
            </a:r>
            <a:r>
              <a:rPr lang="en-US" dirty="0"/>
              <a:t>2020 defines youth development as “an intentional, comprehensive approach that provides space, opportunities and support for young people to maximize their individual and collective creative energies for personal development as well as development of the broader society of which they are an integral part”. </a:t>
            </a:r>
            <a:endParaRPr lang="en-ZA" dirty="0"/>
          </a:p>
          <a:p>
            <a:pPr marL="0" indent="0" algn="just">
              <a:buNone/>
            </a:pPr>
            <a:r>
              <a:rPr lang="en-US" dirty="0" smtClean="0"/>
              <a:t>The </a:t>
            </a:r>
            <a:r>
              <a:rPr lang="en-US" dirty="0"/>
              <a:t>end state should be </a:t>
            </a:r>
            <a:r>
              <a:rPr lang="en-US" b="1" dirty="0"/>
              <a:t>Human Development –  “ a process of enlarging peoples choices… Formation of human capabilities, [and] …the use the people make of their acquired capabilities”</a:t>
            </a:r>
            <a:endParaRPr lang="en-ZA" b="1" dirty="0"/>
          </a:p>
          <a:p>
            <a:pPr lvl="1" algn="just"/>
            <a:endParaRPr lang="en-ZA" sz="2800" dirty="0"/>
          </a:p>
          <a:p>
            <a:endParaRPr lang="en-ZA" dirty="0"/>
          </a:p>
        </p:txBody>
      </p:sp>
    </p:spTree>
    <p:extLst>
      <p:ext uri="{BB962C8B-B14F-4D97-AF65-F5344CB8AC3E}">
        <p14:creationId xmlns:p14="http://schemas.microsoft.com/office/powerpoint/2010/main" val="3144343930"/>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268489"/>
            <a:ext cx="8496300" cy="593725"/>
          </a:xfrm>
        </p:spPr>
        <p:txBody>
          <a:bodyPr/>
          <a:lstStyle/>
          <a:p>
            <a:r>
              <a:rPr lang="en-ZA" sz="2400" b="1" dirty="0" smtClean="0"/>
              <a:t>MEANS TOWARDS THE ASPIRATIONAL ENDS</a:t>
            </a:r>
            <a:endParaRPr lang="en-ZA" sz="2400" b="1" dirty="0"/>
          </a:p>
        </p:txBody>
      </p:sp>
      <p:sp>
        <p:nvSpPr>
          <p:cNvPr id="3" name="Content Placeholder 2"/>
          <p:cNvSpPr>
            <a:spLocks noGrp="1"/>
          </p:cNvSpPr>
          <p:nvPr>
            <p:ph idx="1"/>
          </p:nvPr>
        </p:nvSpPr>
        <p:spPr>
          <a:xfrm>
            <a:off x="179512" y="896938"/>
            <a:ext cx="8856984" cy="3697287"/>
          </a:xfrm>
        </p:spPr>
        <p:style>
          <a:lnRef idx="2">
            <a:schemeClr val="accent2">
              <a:shade val="50000"/>
            </a:schemeClr>
          </a:lnRef>
          <a:fillRef idx="1">
            <a:schemeClr val="accent2"/>
          </a:fillRef>
          <a:effectRef idx="0">
            <a:schemeClr val="accent2"/>
          </a:effectRef>
          <a:fontRef idx="minor">
            <a:schemeClr val="lt1"/>
          </a:fontRef>
        </p:style>
        <p:txBody>
          <a:bodyPr/>
          <a:lstStyle/>
          <a:p>
            <a:pPr marL="457200" indent="-457200">
              <a:buFont typeface="+mj-lt"/>
              <a:buAutoNum type="arabicPeriod"/>
            </a:pPr>
            <a:r>
              <a:rPr lang="en-ZA" dirty="0" smtClean="0"/>
              <a:t>Develop a Youth Development Index for SA</a:t>
            </a:r>
          </a:p>
          <a:p>
            <a:pPr marL="457200" indent="-457200">
              <a:buFont typeface="+mj-lt"/>
              <a:buAutoNum type="arabicPeriod"/>
            </a:pPr>
            <a:r>
              <a:rPr lang="en-ZA" dirty="0" smtClean="0"/>
              <a:t>An Annual Youth Development Convention to reflect on </a:t>
            </a:r>
            <a:r>
              <a:rPr lang="en-ZA" dirty="0" err="1" smtClean="0"/>
              <a:t>progess</a:t>
            </a:r>
            <a:r>
              <a:rPr lang="en-ZA" dirty="0" smtClean="0"/>
              <a:t> made to advance  Youth Development and as a generative space on theory and praxes and answer the question – what more needs to be done to evolve and deepen youth development?</a:t>
            </a:r>
          </a:p>
          <a:p>
            <a:pPr marL="457200" indent="-457200">
              <a:buFont typeface="+mj-lt"/>
              <a:buAutoNum type="arabicPeriod"/>
            </a:pPr>
            <a:r>
              <a:rPr lang="en-ZA" dirty="0"/>
              <a:t>Fashion  a Quadruple Helix  - </a:t>
            </a:r>
            <a:r>
              <a:rPr lang="en-ZA" dirty="0" smtClean="0"/>
              <a:t>connect Academia</a:t>
            </a:r>
            <a:r>
              <a:rPr lang="en-ZA" dirty="0"/>
              <a:t>, Business, Civil Society &amp; Government - on Youth Development</a:t>
            </a:r>
          </a:p>
          <a:p>
            <a:pPr marL="457200" indent="-457200">
              <a:buFont typeface="+mj-lt"/>
              <a:buAutoNum type="arabicPeriod"/>
            </a:pPr>
            <a:r>
              <a:rPr lang="en-ZA" dirty="0" smtClean="0"/>
              <a:t>Establish a Knowledge Hub – Research Laboratory –  to support the generation of the YDI and support the Quadruple Helix and the Youth Convention</a:t>
            </a:r>
          </a:p>
          <a:p>
            <a:pPr marL="457200" indent="-457200">
              <a:buFont typeface="+mj-lt"/>
              <a:buAutoNum type="arabicPeriod"/>
            </a:pPr>
            <a:r>
              <a:rPr lang="en-ZA" dirty="0" smtClean="0"/>
              <a:t>Fashion Collaborative Partnerships and Networks</a:t>
            </a:r>
            <a:endParaRPr lang="en-ZA" dirty="0"/>
          </a:p>
        </p:txBody>
      </p:sp>
    </p:spTree>
    <p:extLst>
      <p:ext uri="{BB962C8B-B14F-4D97-AF65-F5344CB8AC3E}">
        <p14:creationId xmlns:p14="http://schemas.microsoft.com/office/powerpoint/2010/main" val="3369724897"/>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1"/>
            <a:ext cx="8496300" cy="896938"/>
          </a:xfrm>
        </p:spPr>
        <p:txBody>
          <a:bodyPr/>
          <a:lstStyle/>
          <a:p>
            <a:r>
              <a:rPr lang="en-ZA" sz="3200" b="1" dirty="0" smtClean="0"/>
              <a:t>What will Sustain the Convention</a:t>
            </a:r>
            <a:endParaRPr lang="en-ZA" sz="3200" b="1" dirty="0"/>
          </a:p>
        </p:txBody>
      </p:sp>
      <p:sp>
        <p:nvSpPr>
          <p:cNvPr id="3" name="Content Placeholder 2"/>
          <p:cNvSpPr>
            <a:spLocks noGrp="1"/>
          </p:cNvSpPr>
          <p:nvPr>
            <p:ph idx="1"/>
          </p:nvPr>
        </p:nvSpPr>
        <p:spPr>
          <a:xfrm>
            <a:off x="323850" y="699542"/>
            <a:ext cx="8505825" cy="3894683"/>
          </a:xfrm>
        </p:spPr>
        <p:style>
          <a:lnRef idx="1">
            <a:schemeClr val="accent6"/>
          </a:lnRef>
          <a:fillRef idx="3">
            <a:schemeClr val="accent6"/>
          </a:fillRef>
          <a:effectRef idx="2">
            <a:schemeClr val="accent6"/>
          </a:effectRef>
          <a:fontRef idx="minor">
            <a:schemeClr val="lt1"/>
          </a:fontRef>
        </p:style>
        <p:txBody>
          <a:bodyPr/>
          <a:lstStyle/>
          <a:p>
            <a:pPr marL="514350" indent="-514350">
              <a:buFont typeface="+mj-lt"/>
              <a:buAutoNum type="arabicPeriod"/>
            </a:pPr>
            <a:r>
              <a:rPr lang="en-ZA" sz="2800" dirty="0" smtClean="0"/>
              <a:t>Creation of a culture of dialogue, solidarity and community</a:t>
            </a:r>
          </a:p>
          <a:p>
            <a:pPr marL="514350" indent="-514350">
              <a:buFont typeface="+mj-lt"/>
              <a:buAutoNum type="arabicPeriod"/>
            </a:pPr>
            <a:r>
              <a:rPr lang="en-ZA" sz="2800" dirty="0" smtClean="0"/>
              <a:t>Modelling qualitative agency for youth development that is:</a:t>
            </a:r>
          </a:p>
          <a:p>
            <a:pPr marL="517525" lvl="1" indent="-342900">
              <a:buFont typeface="+mj-lt"/>
              <a:buAutoNum type="arabicPeriod"/>
            </a:pPr>
            <a:r>
              <a:rPr lang="en-US" sz="1900" dirty="0" smtClean="0"/>
              <a:t>Authentic </a:t>
            </a:r>
            <a:endParaRPr lang="en-US" sz="1900" dirty="0"/>
          </a:p>
          <a:p>
            <a:pPr marL="517525" lvl="1" indent="-342900">
              <a:buFont typeface="+mj-lt"/>
              <a:buAutoNum type="arabicPeriod"/>
            </a:pPr>
            <a:r>
              <a:rPr lang="en-US" sz="1900" dirty="0" smtClean="0"/>
              <a:t>Unique in its identity and focus in ameliorating the quality of life of young people – deliberate and </a:t>
            </a:r>
            <a:r>
              <a:rPr lang="en-US" sz="1900" smtClean="0"/>
              <a:t>purposive agency</a:t>
            </a:r>
            <a:endParaRPr lang="en-US" sz="1900" dirty="0"/>
          </a:p>
          <a:p>
            <a:pPr marL="517525" lvl="1" indent="-342900">
              <a:buFont typeface="+mj-lt"/>
              <a:buAutoNum type="arabicPeriod"/>
            </a:pPr>
            <a:r>
              <a:rPr lang="en-US" sz="1900" dirty="0" smtClean="0"/>
              <a:t>Self-reflective and self-corrective and exercises engaged leadership</a:t>
            </a:r>
          </a:p>
          <a:p>
            <a:pPr marL="517525" lvl="1" indent="-342900">
              <a:buFont typeface="+mj-lt"/>
              <a:buAutoNum type="arabicPeriod"/>
            </a:pPr>
            <a:r>
              <a:rPr lang="en-US" sz="1900" dirty="0"/>
              <a:t> </a:t>
            </a:r>
            <a:r>
              <a:rPr lang="en-US" sz="1900" dirty="0" smtClean="0"/>
              <a:t>Democratic and advances the ethos of egalitarian development</a:t>
            </a:r>
            <a:endParaRPr lang="en-US" sz="1900" dirty="0"/>
          </a:p>
          <a:p>
            <a:pPr lvl="1"/>
            <a:endParaRPr lang="en-ZA" dirty="0" smtClean="0"/>
          </a:p>
          <a:p>
            <a:pPr lvl="1"/>
            <a:endParaRPr lang="en-ZA" dirty="0" smtClean="0"/>
          </a:p>
          <a:p>
            <a:endParaRPr lang="en-ZA" dirty="0"/>
          </a:p>
        </p:txBody>
      </p:sp>
    </p:spTree>
    <p:extLst>
      <p:ext uri="{BB962C8B-B14F-4D97-AF65-F5344CB8AC3E}">
        <p14:creationId xmlns:p14="http://schemas.microsoft.com/office/powerpoint/2010/main" val="3437440428"/>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3896</TotalTime>
  <Words>414</Words>
  <Application>Microsoft Office PowerPoint</Application>
  <PresentationFormat>On-screen Show (16:9)</PresentationFormat>
  <Paragraphs>34</Paragraphs>
  <Slides>7</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7" baseType="lpstr">
      <vt:lpstr>ＭＳ Ｐゴシック</vt:lpstr>
      <vt:lpstr>Arial</vt:lpstr>
      <vt:lpstr>Avenir Black</vt:lpstr>
      <vt:lpstr>Avenir Book</vt:lpstr>
      <vt:lpstr>Avenir LT 45 Book</vt:lpstr>
      <vt:lpstr>Avenir Medium</vt:lpstr>
      <vt:lpstr>Calibri</vt:lpstr>
      <vt:lpstr>Wingdings</vt:lpstr>
      <vt:lpstr>Default Design</vt:lpstr>
      <vt:lpstr>Worksheet</vt:lpstr>
      <vt:lpstr>Introducing the Annual Youth Development Convention</vt:lpstr>
      <vt:lpstr>Reality Check – The Youth Challenge</vt:lpstr>
      <vt:lpstr>PowerPoint Presentation</vt:lpstr>
      <vt:lpstr>END GAME</vt:lpstr>
      <vt:lpstr>MEANS TOWARDS THE ASPIRATIONAL ENDS</vt:lpstr>
      <vt:lpstr>What will Sustain the Convention</vt:lpstr>
      <vt:lpstr>PowerPoint Presentation</vt:lpstr>
    </vt:vector>
  </TitlesOfParts>
  <Company>NMMU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CSchonknecht</dc:creator>
  <cp:lastModifiedBy>Erickson, Beverley (Mrs) (Summerstrand Campus North)</cp:lastModifiedBy>
  <cp:revision>329</cp:revision>
  <dcterms:created xsi:type="dcterms:W3CDTF">2006-12-05T12:30:39Z</dcterms:created>
  <dcterms:modified xsi:type="dcterms:W3CDTF">2018-07-30T10:57:45Z</dcterms:modified>
</cp:coreProperties>
</file>